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0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100E4C-030A-5E00-0E74-6E78A734517F}" name="Malick Kante" initials="MK" userId="S::akante1@jh.edu::1c400a68-6571-490a-a78d-fdb2d21903d9" providerId="AD"/>
  <p188:author id="{04948B98-17B5-7287-E5CF-2264C47D5602}" name="William Weiss" initials="WW" userId="LDk6QhNNXVopJZ3MXbf795/670aRK9UKnz7xCo/SuiQ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6C00"/>
    <a:srgbClr val="463500"/>
    <a:srgbClr val="6C5200"/>
    <a:srgbClr val="A4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21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56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6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6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70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91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5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28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9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5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Cliquez pour modifier le style du titre principal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Cliquez pour modifier les styles de texte principal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143C81F-9810-48A6-B8AA-D8754398A84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170E70D-4E0B-4B51-934E-695F01E76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5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F642-8D55-3646-E855-5D4B92C962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Besoins en ressources humaines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E0E5A-7684-3C7C-9738-A6E0B5FED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406092"/>
            <a:ext cx="6801612" cy="428178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Version 1 – 10 avril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6CFDB5-BF0D-5193-7387-D39871ED3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573" y="4621636"/>
            <a:ext cx="1487427" cy="582169"/>
          </a:xfrm>
          <a:prstGeom prst="rect">
            <a:avLst/>
          </a:prstGeom>
        </p:spPr>
      </p:pic>
      <p:pic>
        <p:nvPicPr>
          <p:cNvPr id="7" name="Picture 6" descr="A blue and white logo&#10;&#10;AI-generated content may be incorrect.">
            <a:extLst>
              <a:ext uri="{FF2B5EF4-FFF2-40B4-BE49-F238E27FC236}">
                <a16:creationId xmlns:a16="http://schemas.microsoft.com/office/drawing/2014/main" id="{F361404C-7CA9-3F4B-95F1-78665CD9BA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113470"/>
            <a:ext cx="1801886" cy="1292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2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6787D-E3E1-2AB0-2694-95615DCD6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2854" y="283374"/>
            <a:ext cx="7729728" cy="1188720"/>
          </a:xfrm>
        </p:spPr>
        <p:txBody>
          <a:bodyPr/>
          <a:lstStyle/>
          <a:p>
            <a:r>
              <a:rPr lang="en-US" dirty="0"/>
              <a:t>Ressources humaines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8F951-EC7F-742B-9396-9C8DBEC12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965690"/>
            <a:ext cx="7729728" cy="4049627"/>
          </a:xfrm>
        </p:spPr>
        <p:txBody>
          <a:bodyPr>
            <a:normAutofit/>
          </a:bodyPr>
          <a:lstStyle/>
          <a:p>
            <a:r>
              <a:rPr lang="en-US" sz="2000" b="1" dirty="0"/>
              <a:t>Équipe technique multidisciplinaire </a:t>
            </a:r>
            <a:r>
              <a:rPr lang="en-US" sz="2000" dirty="0"/>
              <a:t>: démographes, épidémiologistes, biostatisticiens, ingénieurs informatiques, analystes de données, spécialistes en visualisation et communication des données</a:t>
            </a:r>
          </a:p>
          <a:p>
            <a:r>
              <a:rPr lang="en-US" sz="2000" b="1" dirty="0"/>
              <a:t>Spécialistes en finance et gestion : </a:t>
            </a:r>
            <a:r>
              <a:rPr lang="en-US" sz="2000" dirty="0"/>
              <a:t>gestionnaires financiers, coordinateurs de projet, spécialistes en logistique/approvisionnement</a:t>
            </a:r>
          </a:p>
          <a:p>
            <a:r>
              <a:rPr lang="en-US" sz="2000" dirty="0"/>
              <a:t>Fonctionnaires (du ministère de la Santé, de l'Institut national de santé publique)</a:t>
            </a:r>
          </a:p>
          <a:p>
            <a:r>
              <a:rPr lang="en-US" sz="2000" dirty="0"/>
              <a:t>Collecteurs de données résidant au sein des communautés </a:t>
            </a:r>
          </a:p>
          <a:p>
            <a:r>
              <a:rPr lang="en-US" sz="2000" dirty="0"/>
              <a:t>Coordinateurs et collecteurs de données au niveau provincial/régional</a:t>
            </a:r>
          </a:p>
          <a:p>
            <a:r>
              <a:rPr lang="en-US" sz="2000" dirty="0"/>
              <a:t>Chauffeurs</a:t>
            </a:r>
          </a:p>
        </p:txBody>
      </p:sp>
    </p:spTree>
    <p:extLst>
      <p:ext uri="{BB962C8B-B14F-4D97-AF65-F5344CB8AC3E}">
        <p14:creationId xmlns:p14="http://schemas.microsoft.com/office/powerpoint/2010/main" val="2857132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D75D3-42ED-D543-1FC9-8A777E37E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83374"/>
            <a:ext cx="7729728" cy="1188720"/>
          </a:xfrm>
        </p:spPr>
        <p:txBody>
          <a:bodyPr/>
          <a:lstStyle/>
          <a:p>
            <a:r>
              <a:rPr lang="en-US" dirty="0"/>
              <a:t>Ressources humaines – Niveau communautaire (groupe)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A58D2-4B12-517C-7B01-2373420AB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064" y="1815254"/>
            <a:ext cx="7729728" cy="4495898"/>
          </a:xfrm>
        </p:spPr>
        <p:txBody>
          <a:bodyPr>
            <a:normAutofit fontScale="92500"/>
          </a:bodyPr>
          <a:lstStyle/>
          <a:p>
            <a:r>
              <a:rPr lang="en-US" dirty="0"/>
              <a:t>Agent communautaire </a:t>
            </a:r>
          </a:p>
          <a:p>
            <a:pPr lvl="1"/>
            <a:r>
              <a:rPr lang="en-US" dirty="0"/>
              <a:t>Travailleur à temps partiel formé et rémunéré pour assurer la surveillance </a:t>
            </a:r>
          </a:p>
          <a:p>
            <a:pPr lvl="1"/>
            <a:r>
              <a:rPr lang="en-US" dirty="0"/>
              <a:t>Idéalement résidant dans le cluster ou à proximité</a:t>
            </a:r>
          </a:p>
          <a:p>
            <a:pPr lvl="1"/>
            <a:r>
              <a:rPr lang="en-US" dirty="0"/>
              <a:t>Sélectionné par la communauté </a:t>
            </a:r>
          </a:p>
          <a:p>
            <a:pPr lvl="1"/>
            <a:r>
              <a:rPr lang="en-US" dirty="0"/>
              <a:t>Doit être alphabétisé (avoir terminé l'école primaire) et savoir lire, écrire et utiliser un smartphone</a:t>
            </a:r>
          </a:p>
          <a:p>
            <a:pPr lvl="1"/>
            <a:r>
              <a:rPr lang="en-US" dirty="0"/>
              <a:t>Il est nécessaire d'examiner les effectifs actuels des agents communautaires dans le pays afin de déterminer les agents les plus appropriés pour le SRS</a:t>
            </a:r>
          </a:p>
          <a:p>
            <a:r>
              <a:rPr lang="en-US" dirty="0"/>
              <a:t>Membres bénévoles de la communauté et responsables (chefs, chefs religieux, accoucheuses)</a:t>
            </a:r>
          </a:p>
          <a:p>
            <a:pPr lvl="1"/>
            <a:r>
              <a:rPr lang="en-US" dirty="0"/>
              <a:t>Non rémunérés</a:t>
            </a:r>
          </a:p>
          <a:p>
            <a:pPr lvl="1"/>
            <a:r>
              <a:rPr lang="en-US" dirty="0"/>
              <a:t>Soutenir la diffusion du SRS afin de susciter l'adhésion et la coopération de la population </a:t>
            </a:r>
          </a:p>
          <a:p>
            <a:pPr lvl="1"/>
            <a:r>
              <a:rPr lang="en-US" dirty="0"/>
              <a:t>Aider à l'identification des événements (grossesses, naissances et décès)</a:t>
            </a:r>
          </a:p>
          <a:p>
            <a:pPr lvl="1"/>
            <a:r>
              <a:rPr lang="en-US" dirty="0"/>
              <a:t>Accès aux registres communautaires, s'ils existent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2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E49E-A4DE-A94F-11D6-A393FF17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09" y="283375"/>
            <a:ext cx="10986655" cy="1188720"/>
          </a:xfrm>
        </p:spPr>
        <p:txBody>
          <a:bodyPr/>
          <a:lstStyle/>
          <a:p>
            <a:r>
              <a:rPr lang="en-US" dirty="0"/>
              <a:t>Ressources humaines – Niveau provincial/régional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4E20F-4B4F-2AB8-2009-72467465E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09" y="1992584"/>
            <a:ext cx="10986655" cy="4202027"/>
          </a:xfrm>
        </p:spPr>
        <p:txBody>
          <a:bodyPr>
            <a:normAutofit/>
          </a:bodyPr>
          <a:lstStyle/>
          <a:p>
            <a:r>
              <a:rPr lang="en-US" sz="2400" dirty="0"/>
              <a:t>Coordinateur et responsable SRS</a:t>
            </a:r>
          </a:p>
          <a:p>
            <a:r>
              <a:rPr lang="en-US" sz="2400" dirty="0"/>
              <a:t>Collecteurs de données formés à l'autopsie verbale et sociale (VASA) (1 pour 10 à 15 groupes)</a:t>
            </a:r>
          </a:p>
          <a:p>
            <a:pPr lvl="1"/>
            <a:r>
              <a:rPr lang="en-US" sz="2000" dirty="0"/>
              <a:t>Diplôme d'études secondaires ou quelques années d'études supérieures</a:t>
            </a:r>
          </a:p>
          <a:p>
            <a:r>
              <a:rPr lang="en-US" sz="2400" dirty="0"/>
              <a:t>Superviseurs de la collecte de données (1 pour 2 à 3 collecteurs de données)</a:t>
            </a:r>
          </a:p>
          <a:p>
            <a:pPr lvl="1"/>
            <a:r>
              <a:rPr lang="en-US" sz="2000" dirty="0"/>
              <a:t>Diplôme d'études secondaires ou quelques années d'études supérieures</a:t>
            </a:r>
          </a:p>
          <a:p>
            <a:r>
              <a:rPr lang="en-US" sz="2400" dirty="0"/>
              <a:t>Chauffeurs</a:t>
            </a:r>
          </a:p>
          <a:p>
            <a:r>
              <a:rPr lang="en-US" sz="2400" dirty="0"/>
              <a:t>Mobiliser le directeur provincial/régional de la santé et les responsables</a:t>
            </a:r>
          </a:p>
          <a:p>
            <a:pPr lvl="1"/>
            <a:r>
              <a:rPr lang="en-US" sz="2000" dirty="0"/>
              <a:t>Discuter des ressources en nature qu'ils peuvent fournir (par exemple, véhicules, bureaux)</a:t>
            </a:r>
          </a:p>
        </p:txBody>
      </p:sp>
    </p:spTree>
    <p:extLst>
      <p:ext uri="{BB962C8B-B14F-4D97-AF65-F5344CB8AC3E}">
        <p14:creationId xmlns:p14="http://schemas.microsoft.com/office/powerpoint/2010/main" val="1602372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EFDFB-D30D-131D-63F8-B765403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819" y="175798"/>
            <a:ext cx="7729728" cy="1188720"/>
          </a:xfrm>
        </p:spPr>
        <p:txBody>
          <a:bodyPr/>
          <a:lstStyle/>
          <a:p>
            <a:r>
              <a:rPr lang="en-US" dirty="0"/>
              <a:t>Ressources humaines – Niveau central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8C36B-80CA-790C-1968-64B568EA9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49" y="1834585"/>
            <a:ext cx="5756034" cy="47723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300" b="1" cap="small" dirty="0"/>
              <a:t>Équipe technique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Directeur de projet (démographe ou épidémiologiste)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Points focaux provinciaux/régionaux chargés de la supervision des provinces/régions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700" dirty="0"/>
              <a:t>Ingénieurs</a:t>
            </a:r>
            <a:r>
              <a:rPr lang="en-US" sz="2000" dirty="0"/>
              <a:t> informatiques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Gestionnaires de données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Analystes de données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Experts techniques - données VASA (MD)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Experts techniques - données sur la mortalité (démographes)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Expert en communication et visualisation des données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Mobiliser les responsables techniques concernés au sein du gouvernement (M&amp;amp;E, planification, santé communautaire, etc.)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C4DC3E9-555F-073A-058D-32F75E19D658}"/>
              </a:ext>
            </a:extLst>
          </p:cNvPr>
          <p:cNvSpPr txBox="1">
            <a:spLocks/>
          </p:cNvSpPr>
          <p:nvPr/>
        </p:nvSpPr>
        <p:spPr>
          <a:xfrm>
            <a:off x="6509946" y="1834585"/>
            <a:ext cx="540571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cap="small" dirty="0"/>
              <a:t>Équipe de gestion et d'administration 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2000" dirty="0"/>
              <a:t>Chef de projet pour l'administration générale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2000" dirty="0"/>
              <a:t>Équipe de gestion financière (responsable financier et assistant)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2000" dirty="0"/>
              <a:t>Équipe RH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2000" dirty="0"/>
              <a:t>Coordonnateur administratif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2000" dirty="0"/>
              <a:t>Responsable logistique et approvisionnement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2000" dirty="0"/>
              <a:t>Chauffeurs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71443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2417</TotalTime>
  <Words>420</Words>
  <Application>Microsoft Office PowerPoint</Application>
  <PresentationFormat>Widescreen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Parcel</vt:lpstr>
      <vt:lpstr>Besoins en ressources humaines</vt:lpstr>
      <vt:lpstr>Ressources humaines</vt:lpstr>
      <vt:lpstr>Ressources humaines – Niveau communautaire (groupe)</vt:lpstr>
      <vt:lpstr>Ressources humaines – Niveau provincial/régional</vt:lpstr>
      <vt:lpstr>Ressources humaines – Niveau central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a Sample Registration System (SRS)</dc:title>
  <dc:creator>Agbessi Amouzou</dc:creator>
  <cp:keywords>, docId:F5443875EC69422BB9707CD23BDB57B7</cp:keywords>
  <cp:lastModifiedBy>Emma Williams</cp:lastModifiedBy>
  <cp:revision>31</cp:revision>
  <dcterms:created xsi:type="dcterms:W3CDTF">2023-09-02T15:33:41Z</dcterms:created>
  <dcterms:modified xsi:type="dcterms:W3CDTF">2026-02-24T17:26:00Z</dcterms:modified>
</cp:coreProperties>
</file>